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07E4DD3-D1E3-4B27-8EAD-134EF2CA6D14}" type="datetimeFigureOut">
              <a:rPr lang="it-IT" smtClean="0"/>
              <a:pPr/>
              <a:t>04/02/2023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AE0A27-F2FD-4A6B-A531-141385D1BEF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E4DD3-D1E3-4B27-8EAD-134EF2CA6D14}" type="datetimeFigureOut">
              <a:rPr lang="it-IT" smtClean="0"/>
              <a:pPr/>
              <a:t>04/02/2023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E0A27-F2FD-4A6B-A531-141385D1BEF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00043"/>
            <a:ext cx="7772400" cy="1071569"/>
          </a:xfrm>
        </p:spPr>
        <p:txBody>
          <a:bodyPr>
            <a:noAutofit/>
          </a:bodyPr>
          <a:lstStyle/>
          <a:p>
            <a:r>
              <a:rPr lang="it-IT" b="1" dirty="0" smtClean="0">
                <a:solidFill>
                  <a:srgbClr val="C00000"/>
                </a:solidFill>
              </a:rPr>
              <a:t>Vivere il comandamento dell’amore</a:t>
            </a:r>
            <a:endParaRPr lang="it-IT" b="1" dirty="0">
              <a:solidFill>
                <a:srgbClr val="C00000"/>
              </a:solidFill>
            </a:endParaRPr>
          </a:p>
        </p:txBody>
      </p:sp>
      <p:sp>
        <p:nvSpPr>
          <p:cNvPr id="3" name="Sottotitolo 2"/>
          <p:cNvSpPr>
            <a:spLocks noGrp="1"/>
          </p:cNvSpPr>
          <p:nvPr>
            <p:ph type="subTitle" idx="1"/>
          </p:nvPr>
        </p:nvSpPr>
        <p:spPr>
          <a:xfrm>
            <a:off x="928662" y="1714488"/>
            <a:ext cx="7215238" cy="4286280"/>
          </a:xfrm>
        </p:spPr>
        <p:txBody>
          <a:bodyPr/>
          <a:lstStyle/>
          <a:p>
            <a:pPr algn="l"/>
            <a:r>
              <a:rPr lang="it-IT" dirty="0" smtClean="0">
                <a:solidFill>
                  <a:schemeClr val="tx1"/>
                </a:solidFill>
              </a:rPr>
              <a:t>Ricordiamo:</a:t>
            </a:r>
          </a:p>
          <a:p>
            <a:pPr algn="l"/>
            <a:r>
              <a:rPr lang="it-IT" dirty="0" smtClean="0">
                <a:solidFill>
                  <a:schemeClr val="tx1"/>
                </a:solidFill>
              </a:rPr>
              <a:t>Dio diede a Mosè dieci parole, chiamate anche</a:t>
            </a:r>
            <a:r>
              <a:rPr lang="it-IT" b="1" dirty="0" smtClean="0">
                <a:solidFill>
                  <a:schemeClr val="tx1"/>
                </a:solidFill>
              </a:rPr>
              <a:t> Decalogo </a:t>
            </a:r>
            <a:r>
              <a:rPr lang="it-IT" dirty="0" smtClean="0">
                <a:solidFill>
                  <a:schemeClr val="tx1"/>
                </a:solidFill>
              </a:rPr>
              <a:t>o </a:t>
            </a:r>
            <a:r>
              <a:rPr lang="it-IT" b="1" dirty="0" smtClean="0">
                <a:solidFill>
                  <a:schemeClr val="tx1"/>
                </a:solidFill>
              </a:rPr>
              <a:t>Dieci Comandamenti </a:t>
            </a:r>
            <a:r>
              <a:rPr lang="it-IT" dirty="0" smtClean="0">
                <a:solidFill>
                  <a:schemeClr val="tx1"/>
                </a:solidFill>
              </a:rPr>
              <a:t>perché gli uomini potessero vivere pienamente la </a:t>
            </a:r>
            <a:r>
              <a:rPr lang="it-IT" b="1" dirty="0" smtClean="0">
                <a:solidFill>
                  <a:schemeClr val="tx1"/>
                </a:solidFill>
              </a:rPr>
              <a:t>relazione d’amore con Dio e con gli altri.</a:t>
            </a:r>
            <a:endParaRPr lang="it-IT"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0042"/>
            <a:ext cx="8229600" cy="5626121"/>
          </a:xfrm>
        </p:spPr>
        <p:txBody>
          <a:bodyPr/>
          <a:lstStyle/>
          <a:p>
            <a:pPr>
              <a:buNone/>
            </a:pPr>
            <a:r>
              <a:rPr lang="it-IT" dirty="0" smtClean="0"/>
              <a:t>Gesù riprende i Comandamenti e li riduce all’elemento più importante:</a:t>
            </a:r>
          </a:p>
          <a:p>
            <a:pPr algn="ctr">
              <a:buNone/>
            </a:pPr>
            <a:r>
              <a:rPr lang="it-IT" sz="3600" dirty="0" smtClean="0">
                <a:solidFill>
                  <a:srgbClr val="C00000"/>
                </a:solidFill>
              </a:rPr>
              <a:t>Amerai il Signore Dio tuo con tutto il cuore, con tutta la tua anima e con tutta la tua mente.</a:t>
            </a:r>
          </a:p>
          <a:p>
            <a:pPr>
              <a:buNone/>
            </a:pPr>
            <a:r>
              <a:rPr lang="it-IT" dirty="0" smtClean="0">
                <a:solidFill>
                  <a:srgbClr val="C00000"/>
                </a:solidFill>
              </a:rPr>
              <a:t>(questo è il più grande e il primo dei Comandamenti)</a:t>
            </a:r>
          </a:p>
          <a:p>
            <a:pPr>
              <a:buNone/>
            </a:pPr>
            <a:r>
              <a:rPr lang="it-IT" dirty="0" smtClean="0"/>
              <a:t>Il secondo è simile al primo:</a:t>
            </a:r>
          </a:p>
          <a:p>
            <a:pPr algn="ctr">
              <a:buNone/>
            </a:pPr>
            <a:r>
              <a:rPr lang="it-IT" sz="3600" dirty="0" smtClean="0">
                <a:solidFill>
                  <a:srgbClr val="C00000"/>
                </a:solidFill>
              </a:rPr>
              <a:t>Amerai il prossimo tuo come te stesso</a:t>
            </a:r>
            <a:endParaRPr lang="it-IT" sz="3600"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08"/>
          </a:xfrm>
        </p:spPr>
        <p:txBody>
          <a:bodyPr/>
          <a:lstStyle/>
          <a:p>
            <a:r>
              <a:rPr lang="it-IT" dirty="0" smtClean="0">
                <a:solidFill>
                  <a:srgbClr val="C00000"/>
                </a:solidFill>
              </a:rPr>
              <a:t>L’amore di Dio</a:t>
            </a:r>
            <a:endParaRPr lang="it-IT" dirty="0">
              <a:solidFill>
                <a:srgbClr val="C00000"/>
              </a:solidFill>
            </a:endParaRPr>
          </a:p>
        </p:txBody>
      </p:sp>
      <p:sp>
        <p:nvSpPr>
          <p:cNvPr id="3" name="Segnaposto contenuto 2"/>
          <p:cNvSpPr>
            <a:spLocks noGrp="1"/>
          </p:cNvSpPr>
          <p:nvPr>
            <p:ph idx="1"/>
          </p:nvPr>
        </p:nvSpPr>
        <p:spPr>
          <a:xfrm>
            <a:off x="457200" y="1142984"/>
            <a:ext cx="8229600" cy="4983179"/>
          </a:xfrm>
        </p:spPr>
        <p:txBody>
          <a:bodyPr/>
          <a:lstStyle/>
          <a:p>
            <a:pPr>
              <a:buNone/>
            </a:pPr>
            <a:r>
              <a:rPr lang="it-IT" dirty="0" smtClean="0"/>
              <a:t>Dio è un padre che</a:t>
            </a:r>
            <a:r>
              <a:rPr lang="it-IT" dirty="0" smtClean="0">
                <a:solidFill>
                  <a:srgbClr val="C00000"/>
                </a:solidFill>
              </a:rPr>
              <a:t> ama</a:t>
            </a:r>
          </a:p>
          <a:p>
            <a:pPr>
              <a:buNone/>
            </a:pPr>
            <a:r>
              <a:rPr lang="it-IT" dirty="0" smtClean="0"/>
              <a:t>Dio </a:t>
            </a:r>
            <a:r>
              <a:rPr lang="it-IT" dirty="0" smtClean="0">
                <a:solidFill>
                  <a:srgbClr val="C00000"/>
                </a:solidFill>
              </a:rPr>
              <a:t>ama</a:t>
            </a:r>
            <a:r>
              <a:rPr lang="it-IT" dirty="0" smtClean="0"/>
              <a:t> tutti</a:t>
            </a:r>
          </a:p>
          <a:p>
            <a:pPr>
              <a:buNone/>
            </a:pPr>
            <a:r>
              <a:rPr lang="it-IT" dirty="0" smtClean="0"/>
              <a:t>Dio </a:t>
            </a:r>
            <a:r>
              <a:rPr lang="it-IT" dirty="0" smtClean="0">
                <a:solidFill>
                  <a:srgbClr val="C00000"/>
                </a:solidFill>
              </a:rPr>
              <a:t>ama</a:t>
            </a:r>
            <a:r>
              <a:rPr lang="it-IT" dirty="0" smtClean="0"/>
              <a:t> sempre</a:t>
            </a:r>
          </a:p>
          <a:p>
            <a:pPr>
              <a:buNone/>
            </a:pPr>
            <a:r>
              <a:rPr lang="it-IT" dirty="0" smtClean="0"/>
              <a:t>Dio chiede che noi ci lasciamo</a:t>
            </a:r>
            <a:r>
              <a:rPr lang="it-IT" dirty="0" smtClean="0">
                <a:solidFill>
                  <a:srgbClr val="C00000"/>
                </a:solidFill>
              </a:rPr>
              <a:t> amare</a:t>
            </a:r>
          </a:p>
          <a:p>
            <a:pPr>
              <a:buNone/>
            </a:pPr>
            <a:r>
              <a:rPr lang="it-IT" dirty="0" smtClean="0"/>
              <a:t>Dio chiede che noi corrispondiamo il suo </a:t>
            </a:r>
            <a:r>
              <a:rPr lang="it-IT" dirty="0" smtClean="0">
                <a:solidFill>
                  <a:srgbClr val="C00000"/>
                </a:solidFill>
              </a:rPr>
              <a:t>amore</a:t>
            </a:r>
          </a:p>
          <a:p>
            <a:pPr>
              <a:buNone/>
            </a:pPr>
            <a:r>
              <a:rPr lang="it-IT" dirty="0" smtClean="0"/>
              <a:t>Dio chiede di </a:t>
            </a:r>
            <a:r>
              <a:rPr lang="it-IT" dirty="0" smtClean="0">
                <a:solidFill>
                  <a:srgbClr val="C00000"/>
                </a:solidFill>
              </a:rPr>
              <a:t>amare</a:t>
            </a:r>
            <a:r>
              <a:rPr lang="it-IT" dirty="0" smtClean="0"/>
              <a:t> i fratelli gratuitamente, continuamente e incondizionatamente, come </a:t>
            </a:r>
            <a:r>
              <a:rPr lang="it-IT" dirty="0" smtClean="0">
                <a:solidFill>
                  <a:srgbClr val="C00000"/>
                </a:solidFill>
              </a:rPr>
              <a:t>ama</a:t>
            </a:r>
            <a:r>
              <a:rPr lang="it-IT" dirty="0" smtClean="0"/>
              <a:t> lui</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08"/>
          </a:xfrm>
        </p:spPr>
        <p:txBody>
          <a:bodyPr/>
          <a:lstStyle/>
          <a:p>
            <a:r>
              <a:rPr lang="it-IT" dirty="0" smtClean="0"/>
              <a:t>Incontro con il sig. Angelo</a:t>
            </a:r>
            <a:endParaRPr lang="it-IT" dirty="0"/>
          </a:p>
        </p:txBody>
      </p:sp>
      <p:sp>
        <p:nvSpPr>
          <p:cNvPr id="3" name="Segnaposto contenuto 2"/>
          <p:cNvSpPr>
            <a:spLocks noGrp="1"/>
          </p:cNvSpPr>
          <p:nvPr>
            <p:ph idx="1"/>
          </p:nvPr>
        </p:nvSpPr>
        <p:spPr>
          <a:xfrm>
            <a:off x="457200" y="1000108"/>
            <a:ext cx="8229600" cy="5572164"/>
          </a:xfrm>
        </p:spPr>
        <p:txBody>
          <a:bodyPr>
            <a:normAutofit fontScale="77500" lnSpcReduction="20000"/>
          </a:bodyPr>
          <a:lstStyle/>
          <a:p>
            <a:pPr lvl="0">
              <a:buNone/>
            </a:pPr>
            <a:r>
              <a:rPr lang="it-IT" dirty="0" smtClean="0"/>
              <a:t>    </a:t>
            </a:r>
          </a:p>
          <a:p>
            <a:pPr lvl="0">
              <a:buNone/>
            </a:pPr>
            <a:r>
              <a:rPr lang="it-IT" dirty="0" smtClean="0"/>
              <a:t>     Dall’incontro col volontario Angelo è emerso che dobbiamo amare gli altri come Dio ama noi. Non si aiutano le persone stando in casa comodamente, ma dandosi da fare. Ha tradotto in pratica quotidiana il comandamento dell’amore, accostandosi ad ogni persona con gli atteggiamenti del prendersi cura. Le vita cristiana è possibile, è praticabile, è fonte di gioia anche nella vita quotidiana. Il sig. Angelo ha raccontato la sua esperienza in Sud Sudan, ha aiutato tanti bambini e tante persone; dai suoi racconti traspariva la sua gioia nell’aiutare chi soffre nonostante le difficoltà che si incontravano in tanti momenti della giornata. Possiamo dire che i volontari sono dei buoni samaritani che hanno amore verso il prossimo.</a:t>
            </a:r>
          </a:p>
          <a:p>
            <a:pPr lvl="0">
              <a:buNone/>
            </a:pPr>
            <a:r>
              <a:rPr lang="it-IT" dirty="0" smtClean="0"/>
              <a:t>     </a:t>
            </a:r>
            <a:r>
              <a:rPr lang="it-IT" dirty="0" smtClean="0">
                <a:solidFill>
                  <a:srgbClr val="C00000"/>
                </a:solidFill>
              </a:rPr>
              <a:t>Quindi anche noi possiamo vivere il comandamento dell’amore</a:t>
            </a:r>
            <a:r>
              <a:rPr lang="it-IT" dirty="0" smtClean="0"/>
              <a:t>, ogni giorno: a scuola, in famiglia …</a:t>
            </a:r>
            <a:endParaRPr lang="it-IT"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54098"/>
          </a:xfrm>
        </p:spPr>
        <p:txBody>
          <a:bodyPr>
            <a:normAutofit/>
          </a:bodyPr>
          <a:lstStyle/>
          <a:p>
            <a:r>
              <a:rPr lang="it-IT" sz="3200" dirty="0" smtClean="0"/>
              <a:t>Leggiamo insieme il brano del Vangelo di Luca 10,25 - 37</a:t>
            </a:r>
            <a:endParaRPr lang="it-IT" sz="3200" dirty="0"/>
          </a:p>
        </p:txBody>
      </p:sp>
      <p:sp>
        <p:nvSpPr>
          <p:cNvPr id="3" name="Segnaposto contenuto 2"/>
          <p:cNvSpPr>
            <a:spLocks noGrp="1"/>
          </p:cNvSpPr>
          <p:nvPr>
            <p:ph idx="1"/>
          </p:nvPr>
        </p:nvSpPr>
        <p:spPr>
          <a:xfrm>
            <a:off x="457200" y="1285860"/>
            <a:ext cx="8229600" cy="4840303"/>
          </a:xfrm>
        </p:spPr>
        <p:txBody>
          <a:bodyPr>
            <a:normAutofit/>
          </a:bodyPr>
          <a:lstStyle/>
          <a:p>
            <a:pPr algn="just">
              <a:buNone/>
            </a:pPr>
            <a:r>
              <a:rPr lang="it-IT" sz="1800" dirty="0" smtClean="0"/>
              <a:t>       Un dottore della legge si alzò per metterlo alla prova: «Maestro, che devo fare per ereditare la vita eterna?». Gesù gli disse: «Che cosa sta scritto nella Legge? Che cosa vi leggi?». Costui rispose: « Amerai il Signore Dio tuo con tutto il tuo cuore, con tutta la tua anima, con tutta la tua forza e con tutta la tua mente e il prossimo tuo come te stesso». E Gesù: «Hai risposto bene; fa questo e vivrai».</a:t>
            </a:r>
          </a:p>
          <a:p>
            <a:pPr algn="just">
              <a:buNone/>
            </a:pPr>
            <a:r>
              <a:rPr lang="it-IT" sz="1800" dirty="0" smtClean="0"/>
              <a:t>       Ma quegli, volendo giustificarsi, disse a Gesù: «E chi è il mio prossimo?». Gesù riprese:  «Un uomo scendeva da Gerusalemme a Gerico e incappò nei briganti che lo spogliarono, lo percossero e poi se ne andarono, lasciandolo mezzo morto. Per caso, un sacerdote scendeva per quella medesima strada e quando lo vide passò oltre dall'altra parte. Anche un levita, giunto in quel luogo, lo vide e passò oltre. Invece un Samaritano, che era in viaggio, passandogli accanto lo vide e n'ebbe compassione. Gli si fece vicino, gli fasciò le ferite, versandovi olio e vino; poi, caricatolo sopra il suo giumento, lo portò a una locanda e si prese cura di lui. Il giorno seguente, estrasse due denari e li diede all'albergatore, dicendo: Abbi cura di lui e ciò che spenderai in più, te lo rifonderò al mio ritorno. Chi di questi tre ti sembra sia stato il prossimo di colui che è incappato nei briganti?». Quegli rispose: «Chi ha avuto compassione di lui». Gesù gli disse: «Va' e anche tu fa' lo stesso».</a:t>
            </a:r>
            <a:endParaRPr lang="it-IT"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xmlns="" id="{AF2286C1-9BB9-4308-93EB-568A80A0833C}"/>
              </a:ext>
            </a:extLst>
          </p:cNvPr>
          <p:cNvPicPr>
            <a:picLocks noGrp="1" noChangeAspect="1"/>
          </p:cNvPicPr>
          <p:nvPr>
            <p:ph idx="1"/>
          </p:nvPr>
        </p:nvPicPr>
        <p:blipFill>
          <a:blip r:embed="rId2"/>
          <a:stretch>
            <a:fillRect/>
          </a:stretch>
        </p:blipFill>
        <p:spPr>
          <a:xfrm>
            <a:off x="1500166" y="1000108"/>
            <a:ext cx="6357982" cy="507209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8604"/>
            <a:ext cx="8229600" cy="5697559"/>
          </a:xfrm>
        </p:spPr>
        <p:txBody>
          <a:bodyPr/>
          <a:lstStyle/>
          <a:p>
            <a:pPr>
              <a:buNone/>
            </a:pPr>
            <a:r>
              <a:rPr lang="it-IT" dirty="0" smtClean="0"/>
              <a:t>Osserviamo quest’opera di </a:t>
            </a:r>
            <a:r>
              <a:rPr lang="it-IT" smtClean="0"/>
              <a:t>Van </a:t>
            </a:r>
            <a:r>
              <a:rPr lang="it-IT" smtClean="0"/>
              <a:t>G</a:t>
            </a:r>
            <a:r>
              <a:rPr lang="it-IT" smtClean="0"/>
              <a:t>ogh</a:t>
            </a:r>
            <a:endParaRPr lang="it-IT" dirty="0"/>
          </a:p>
        </p:txBody>
      </p:sp>
      <p:pic>
        <p:nvPicPr>
          <p:cNvPr id="3074" name="Picture 2" descr="Nel Buon Samaritano di Van Gogh il nostro dover essere | focolaritalia.it"/>
          <p:cNvPicPr>
            <a:picLocks noChangeAspect="1" noChangeArrowheads="1"/>
          </p:cNvPicPr>
          <p:nvPr/>
        </p:nvPicPr>
        <p:blipFill>
          <a:blip r:embed="rId2"/>
          <a:srcRect/>
          <a:stretch>
            <a:fillRect/>
          </a:stretch>
        </p:blipFill>
        <p:spPr bwMode="auto">
          <a:xfrm>
            <a:off x="1571604" y="1214422"/>
            <a:ext cx="5643602" cy="492922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46"/>
          </a:xfrm>
        </p:spPr>
        <p:txBody>
          <a:bodyPr>
            <a:normAutofit/>
          </a:bodyPr>
          <a:lstStyle/>
          <a:p>
            <a:r>
              <a:rPr lang="it-IT" sz="3200" b="1" dirty="0" smtClean="0"/>
              <a:t>Riflettiamo insieme sul brano del Vangelo</a:t>
            </a:r>
            <a:endParaRPr lang="it-IT" sz="3200" b="1" dirty="0"/>
          </a:p>
        </p:txBody>
      </p:sp>
      <p:sp>
        <p:nvSpPr>
          <p:cNvPr id="3" name="Segnaposto contenuto 2"/>
          <p:cNvSpPr>
            <a:spLocks noGrp="1"/>
          </p:cNvSpPr>
          <p:nvPr>
            <p:ph idx="1"/>
          </p:nvPr>
        </p:nvSpPr>
        <p:spPr>
          <a:xfrm>
            <a:off x="457200" y="1357298"/>
            <a:ext cx="8229600" cy="4768865"/>
          </a:xfrm>
        </p:spPr>
        <p:txBody>
          <a:bodyPr>
            <a:normAutofit fontScale="70000" lnSpcReduction="20000"/>
          </a:bodyPr>
          <a:lstStyle/>
          <a:p>
            <a:pPr>
              <a:buNone/>
            </a:pPr>
            <a:endParaRPr lang="it-IT" dirty="0" smtClean="0"/>
          </a:p>
          <a:p>
            <a:pPr algn="just"/>
            <a:r>
              <a:rPr lang="it-IT" sz="3600" b="1" dirty="0" smtClean="0">
                <a:solidFill>
                  <a:srgbClr val="C00000"/>
                </a:solidFill>
              </a:rPr>
              <a:t>UN UOMO</a:t>
            </a:r>
            <a:r>
              <a:rPr lang="it-IT" sz="3600" dirty="0" smtClean="0"/>
              <a:t>: </a:t>
            </a:r>
            <a:r>
              <a:rPr lang="it-IT" dirty="0" smtClean="0">
                <a:latin typeface="Arial" panose="020B0604020202020204" pitchFamily="34" charset="0"/>
              </a:rPr>
              <a:t>oggi tanti altri, uomini e donne profughi che fuggono dalle loro terre, i condannati a morte isolati da tutti, coloro che muoiono di fame e di torture, di violenza e di abbandono.  Sono i poveri, gli emarginati, gli scartati (come dice Papa Francesco), gli ammalati …</a:t>
            </a:r>
          </a:p>
          <a:p>
            <a:pPr algn="just"/>
            <a:endParaRPr lang="it-IT" dirty="0" smtClean="0">
              <a:latin typeface="Arial" panose="020B0604020202020204" pitchFamily="34" charset="0"/>
            </a:endParaRPr>
          </a:p>
          <a:p>
            <a:pPr algn="just"/>
            <a:r>
              <a:rPr lang="it-IT" b="1" dirty="0" smtClean="0">
                <a:solidFill>
                  <a:srgbClr val="C00000"/>
                </a:solidFill>
                <a:latin typeface="Arial" panose="020B0604020202020204" pitchFamily="34" charset="0"/>
              </a:rPr>
              <a:t>I BRIGANTI</a:t>
            </a:r>
            <a:r>
              <a:rPr lang="it-IT" dirty="0" smtClean="0">
                <a:latin typeface="Arial" panose="020B0604020202020204" pitchFamily="34" charset="0"/>
              </a:rPr>
              <a:t>: rappresentano l’atteggiamento della violenza verso l’uomo, qualsiasi tipo di violenza. Essi approfittano dell’uomo. Si può essere briganti in tanti modi, anche solo attraverso le parole.</a:t>
            </a:r>
          </a:p>
          <a:p>
            <a:pPr algn="just"/>
            <a:endParaRPr lang="it-IT" dirty="0" smtClean="0">
              <a:latin typeface="Arial" panose="020B0604020202020204" pitchFamily="34" charset="0"/>
            </a:endParaRPr>
          </a:p>
          <a:p>
            <a:pPr algn="just"/>
            <a:r>
              <a:rPr lang="it-IT" b="1" dirty="0" smtClean="0">
                <a:solidFill>
                  <a:srgbClr val="C00000"/>
                </a:solidFill>
                <a:latin typeface="Arial" panose="020B0604020202020204" pitchFamily="34" charset="0"/>
              </a:rPr>
              <a:t>SACERDOTI E LEVITI</a:t>
            </a:r>
            <a:r>
              <a:rPr lang="it-IT" b="1" dirty="0" smtClean="0">
                <a:latin typeface="Arial" panose="020B0604020202020204" pitchFamily="34" charset="0"/>
              </a:rPr>
              <a:t>: </a:t>
            </a:r>
            <a:r>
              <a:rPr lang="it-IT" dirty="0" smtClean="0">
                <a:latin typeface="Arial" panose="020B0604020202020204" pitchFamily="34" charset="0"/>
              </a:rPr>
              <a:t>sono espressione dell’indifferenza, passano davanti all’uomo senza considerarlo.</a:t>
            </a:r>
            <a:endParaRPr lang="it-IT"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71480"/>
            <a:ext cx="8229600" cy="5554683"/>
          </a:xfrm>
        </p:spPr>
        <p:txBody>
          <a:bodyPr>
            <a:normAutofit fontScale="92500" lnSpcReduction="20000"/>
          </a:bodyPr>
          <a:lstStyle/>
          <a:p>
            <a:pPr algn="just"/>
            <a:endParaRPr lang="it-IT" b="1" dirty="0" smtClean="0">
              <a:latin typeface="Arial" panose="020B0604020202020204" pitchFamily="34" charset="0"/>
            </a:endParaRPr>
          </a:p>
          <a:p>
            <a:pPr algn="just"/>
            <a:r>
              <a:rPr lang="it-IT" b="1" dirty="0" smtClean="0">
                <a:solidFill>
                  <a:srgbClr val="C00000"/>
                </a:solidFill>
                <a:latin typeface="Arial" panose="020B0604020202020204" pitchFamily="34" charset="0"/>
              </a:rPr>
              <a:t>IL SAMARITANO: </a:t>
            </a:r>
            <a:r>
              <a:rPr lang="it-IT" dirty="0" smtClean="0">
                <a:latin typeface="Arial" panose="020B0604020202020204" pitchFamily="34" charset="0"/>
              </a:rPr>
              <a:t>è colui che non è solo attento a se stesso, ma si fa vicino, si accosta, si abbassa al livello dell’altro, piegandosi fino a terra.</a:t>
            </a:r>
          </a:p>
          <a:p>
            <a:pPr algn="just">
              <a:buNone/>
            </a:pPr>
            <a:r>
              <a:rPr lang="it-IT" dirty="0" smtClean="0">
                <a:latin typeface="Arial" panose="020B0604020202020204" pitchFamily="34" charset="0"/>
              </a:rPr>
              <a:t>   E’ preso da </a:t>
            </a:r>
            <a:r>
              <a:rPr lang="it-IT" dirty="0" smtClean="0">
                <a:solidFill>
                  <a:srgbClr val="0070C0"/>
                </a:solidFill>
                <a:latin typeface="Arial" panose="020B0604020202020204" pitchFamily="34" charset="0"/>
              </a:rPr>
              <a:t>«</a:t>
            </a:r>
            <a:r>
              <a:rPr lang="it-IT" i="1" dirty="0" smtClean="0">
                <a:solidFill>
                  <a:srgbClr val="0070C0"/>
                </a:solidFill>
                <a:latin typeface="Arial" panose="020B0604020202020204" pitchFamily="34" charset="0"/>
              </a:rPr>
              <a:t>compassione»</a:t>
            </a:r>
            <a:r>
              <a:rPr lang="it-IT" dirty="0" smtClean="0">
                <a:solidFill>
                  <a:srgbClr val="0070C0"/>
                </a:solidFill>
                <a:latin typeface="Arial" panose="020B0604020202020204" pitchFamily="34" charset="0"/>
              </a:rPr>
              <a:t>: </a:t>
            </a:r>
            <a:r>
              <a:rPr lang="it-IT" dirty="0" smtClean="0">
                <a:latin typeface="Arial" panose="020B0604020202020204" pitchFamily="34" charset="0"/>
              </a:rPr>
              <a:t>che non significa avere pietà, ma comprendere il dolore degli altri, sentire dolore quando qualcuno soffre.</a:t>
            </a:r>
          </a:p>
          <a:p>
            <a:pPr algn="just"/>
            <a:endParaRPr lang="it-IT" i="1" dirty="0" smtClean="0">
              <a:latin typeface="Arial" panose="020B0604020202020204" pitchFamily="34" charset="0"/>
            </a:endParaRPr>
          </a:p>
          <a:p>
            <a:pPr algn="just"/>
            <a:r>
              <a:rPr lang="it-IT" b="1" i="1" dirty="0" smtClean="0">
                <a:solidFill>
                  <a:srgbClr val="C00000"/>
                </a:solidFill>
                <a:latin typeface="Arial" panose="020B0604020202020204" pitchFamily="34" charset="0"/>
              </a:rPr>
              <a:t>Chi è il prossimo? </a:t>
            </a:r>
            <a:r>
              <a:rPr lang="it-IT" b="1" dirty="0" smtClean="0">
                <a:solidFill>
                  <a:srgbClr val="C00000"/>
                </a:solidFill>
                <a:latin typeface="Arial" panose="020B0604020202020204" pitchFamily="34" charset="0"/>
              </a:rPr>
              <a:t> </a:t>
            </a:r>
            <a:r>
              <a:rPr lang="it-IT" dirty="0" smtClean="0">
                <a:latin typeface="Arial" panose="020B0604020202020204" pitchFamily="34" charset="0"/>
              </a:rPr>
              <a:t>Ma la domanda </a:t>
            </a:r>
            <a:r>
              <a:rPr lang="it-IT" smtClean="0">
                <a:latin typeface="Arial" panose="020B0604020202020204" pitchFamily="34" charset="0"/>
              </a:rPr>
              <a:t>vera è:  “Come </a:t>
            </a:r>
            <a:r>
              <a:rPr lang="it-IT" dirty="0" smtClean="0">
                <a:latin typeface="Arial" panose="020B0604020202020204" pitchFamily="34" charset="0"/>
              </a:rPr>
              <a:t>possiamo diventare </a:t>
            </a:r>
            <a:r>
              <a:rPr lang="it-IT" smtClean="0">
                <a:latin typeface="Arial" panose="020B0604020202020204" pitchFamily="34" charset="0"/>
              </a:rPr>
              <a:t>prossimo?” </a:t>
            </a:r>
            <a:r>
              <a:rPr lang="it-IT" dirty="0" smtClean="0">
                <a:latin typeface="Arial" panose="020B0604020202020204" pitchFamily="34" charset="0"/>
              </a:rPr>
              <a:t>La prossimità è una conquista che mette al centro il dolore dell'altro non se stessi. </a:t>
            </a:r>
            <a:endParaRPr lang="it-IT" dirty="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820</Words>
  <Application>Microsoft Office PowerPoint</Application>
  <PresentationFormat>Presentazione su schermo (4:3)</PresentationFormat>
  <Paragraphs>35</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Vivere il comandamento dell’amore</vt:lpstr>
      <vt:lpstr>Diapositiva 2</vt:lpstr>
      <vt:lpstr>L’amore di Dio</vt:lpstr>
      <vt:lpstr>Incontro con il sig. Angelo</vt:lpstr>
      <vt:lpstr>Leggiamo insieme il brano del Vangelo di Luca 10,25 - 37</vt:lpstr>
      <vt:lpstr>Diapositiva 6</vt:lpstr>
      <vt:lpstr>Diapositiva 7</vt:lpstr>
      <vt:lpstr>Riflettiamo insieme sul brano del Vangelo</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22</cp:revision>
  <dcterms:created xsi:type="dcterms:W3CDTF">2023-02-01T13:59:53Z</dcterms:created>
  <dcterms:modified xsi:type="dcterms:W3CDTF">2023-02-04T10:36:23Z</dcterms:modified>
</cp:coreProperties>
</file>